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625" r:id="rId2"/>
    <p:sldId id="633" r:id="rId3"/>
    <p:sldId id="628" r:id="rId4"/>
  </p:sldIdLst>
  <p:sldSz cx="9144000" cy="6858000" type="screen4x3"/>
  <p:notesSz cx="6805613" cy="99441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6D9"/>
    <a:srgbClr val="CCECFF"/>
    <a:srgbClr val="CCCCFF"/>
    <a:srgbClr val="FFCCCC"/>
    <a:srgbClr val="FFF3CD"/>
    <a:srgbClr val="FFFFCC"/>
    <a:srgbClr val="FFFF99"/>
    <a:srgbClr val="FFCC66"/>
    <a:srgbClr val="000000"/>
    <a:srgbClr val="FFCD2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Style moyen 3 - Accentuation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93D81CF-94F2-401A-BA57-92F5A7B2D0C5}" styleName="Style moye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32787"/>
    <p:restoredTop sz="90929"/>
  </p:normalViewPr>
  <p:slideViewPr>
    <p:cSldViewPr>
      <p:cViewPr varScale="1">
        <p:scale>
          <a:sx n="66" d="100"/>
          <a:sy n="66" d="100"/>
        </p:scale>
        <p:origin x="-1672" y="-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79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9" tIns="45779" rIns="91559" bIns="4577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7625" y="0"/>
            <a:ext cx="29479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9" tIns="45779" rIns="91559" bIns="4577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5625"/>
            <a:ext cx="29479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9" tIns="45779" rIns="91559" bIns="4577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7625" y="9445625"/>
            <a:ext cx="29479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9" tIns="45779" rIns="91559" bIns="4577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0727EAD0-7B61-4B94-BFCA-1FBD599785B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9" tIns="45779" rIns="91559" bIns="4577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9375" y="0"/>
            <a:ext cx="2897188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9" tIns="45779" rIns="91559" bIns="4577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0113" y="763588"/>
            <a:ext cx="4986337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732338"/>
            <a:ext cx="4957763" cy="450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9" tIns="45779" rIns="91559" bIns="457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338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9" tIns="45779" rIns="91559" bIns="4577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9375" y="9464675"/>
            <a:ext cx="289718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59" tIns="45779" rIns="91559" bIns="4577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5989639A-C29F-4B1F-A3F4-FF364112345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C53806-5D12-45CE-A7EC-8D372C197D4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6CDA19-28A1-419E-8552-C68DB65DBCF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D31E7E-994A-4869-8ECC-4D84858C796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re. Image de la bibliothèqu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'image de la bibliothèque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1F87B9-9179-47AB-AA5A-D12A632CED1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fr-FR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00AD1-87A3-4772-A39D-633B99F07A5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3D1110-840D-42ED-9178-E8A5259CB15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E8ED7B-7F2A-4C56-AEE6-044F1C56E6B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28594B-B186-4B33-9FD6-24E11A55737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C03578-BE80-44C2-8BC3-348629CBE9A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3E1E47-21DD-4EFA-9023-377037BBDDD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EEEBD-0B32-431A-8090-2392A737974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76536-5984-4B4C-BD03-DDEDBB945BC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626DB5-32D4-4DE6-81EB-1001444EB5F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 du masque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charset="0"/>
              </a:defRPr>
            </a:lvl1pPr>
          </a:lstStyle>
          <a:p>
            <a:pPr>
              <a:defRPr/>
            </a:pPr>
            <a:fld id="{7EB04792-3A6E-49C7-947E-5BFB760DD06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47000"/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re 3"/>
          <p:cNvSpPr>
            <a:spLocks noGrp="1"/>
          </p:cNvSpPr>
          <p:nvPr>
            <p:ph type="title"/>
          </p:nvPr>
        </p:nvSpPr>
        <p:spPr>
          <a:xfrm>
            <a:off x="683568" y="1916832"/>
            <a:ext cx="7772400" cy="1143000"/>
          </a:xfrm>
        </p:spPr>
        <p:txBody>
          <a:bodyPr/>
          <a:lstStyle/>
          <a:p>
            <a:r>
              <a:rPr lang="fr-FR" sz="6000" b="1" dirty="0" smtClean="0">
                <a:latin typeface="Calibri" pitchFamily="34" charset="0"/>
              </a:rPr>
              <a:t>Accidentologie</a:t>
            </a:r>
            <a:br>
              <a:rPr lang="fr-FR" sz="6000" b="1" dirty="0" smtClean="0">
                <a:latin typeface="Calibri" pitchFamily="34" charset="0"/>
              </a:rPr>
            </a:br>
            <a:r>
              <a:rPr lang="fr-FR" b="1" dirty="0" smtClean="0">
                <a:latin typeface="Calibri" pitchFamily="34" charset="0"/>
              </a:rPr>
              <a:t>Le bilan 2020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1043608" y="3933056"/>
            <a:ext cx="7344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atin typeface="Calibri" pitchFamily="34" charset="0"/>
                <a:cs typeface="Calibri" pitchFamily="34" charset="0"/>
              </a:rPr>
              <a:t>Bilan statistique établi par l’Association nationale pour les transports éducatifs de l’enseignement public  </a:t>
            </a:r>
            <a:endParaRPr lang="fr-FR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 descr="C:\Users\EB\Desktop\Logos\logo-anateep-couleu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4365104"/>
            <a:ext cx="1225867" cy="341635"/>
          </a:xfrm>
          <a:prstGeom prst="rect">
            <a:avLst/>
          </a:prstGeom>
          <a:noFill/>
        </p:spPr>
      </p:pic>
      <p:sp>
        <p:nvSpPr>
          <p:cNvPr id="6" name="ZoneTexte 5"/>
          <p:cNvSpPr txBox="1"/>
          <p:nvPr/>
        </p:nvSpPr>
        <p:spPr>
          <a:xfrm>
            <a:off x="1187624" y="5373216"/>
            <a:ext cx="7272808" cy="5232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fr-FR" sz="1400" b="1" dirty="0" smtClean="0">
                <a:latin typeface="Calibri" pitchFamily="34" charset="0"/>
                <a:cs typeface="Calibri" pitchFamily="34" charset="0"/>
              </a:rPr>
              <a:t>Copyright ANATEEP </a:t>
            </a:r>
            <a:r>
              <a:rPr lang="fr-FR" sz="1400" dirty="0" smtClean="0">
                <a:latin typeface="Calibri" pitchFamily="34" charset="0"/>
                <a:cs typeface="Calibri" pitchFamily="34" charset="0"/>
              </a:rPr>
              <a:t>– Toute mention des statistiques contenues dans ce document doit faire référence à la source ANATEEP </a:t>
            </a:r>
            <a:endParaRPr lang="fr-FR" sz="1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1475656" y="620688"/>
            <a:ext cx="6336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latin typeface="Calibri" pitchFamily="34" charset="0"/>
                <a:cs typeface="Calibri" pitchFamily="34" charset="0"/>
              </a:rPr>
              <a:t>Transports en commun d’enfants</a:t>
            </a:r>
            <a:endParaRPr lang="fr-FR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1259632" y="476672"/>
            <a:ext cx="7560840" cy="792088"/>
          </a:xfrm>
        </p:spPr>
        <p:txBody>
          <a:bodyPr/>
          <a:lstStyle/>
          <a:p>
            <a:r>
              <a:rPr lang="fr-FR" sz="3000" b="1" dirty="0" smtClean="0">
                <a:latin typeface="Calibri" pitchFamily="34" charset="0"/>
                <a:cs typeface="Calibri" pitchFamily="34" charset="0"/>
              </a:rPr>
              <a:t>L’accident de transport en commun d’enfants</a:t>
            </a:r>
            <a:endParaRPr lang="fr-FR" sz="30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1259632" y="1340768"/>
            <a:ext cx="7270576" cy="4464496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pPr algn="just"/>
            <a:r>
              <a:rPr lang="fr-FR" sz="1800" dirty="0" smtClean="0">
                <a:latin typeface="Calibri" pitchFamily="34" charset="0"/>
                <a:cs typeface="Calibri" pitchFamily="34" charset="0"/>
              </a:rPr>
              <a:t>L’ANATEEP retient les accidents survenant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au cours d’opérations de transport d’enfants et d’adolescents (</a:t>
            </a:r>
            <a:r>
              <a:rPr lang="fr-FR" sz="1800" b="1" u="sng" dirty="0" smtClean="0">
                <a:latin typeface="Calibri" pitchFamily="34" charset="0"/>
                <a:cs typeface="Calibri" pitchFamily="34" charset="0"/>
              </a:rPr>
              <a:t>y compris les montées et descente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de véhicule)</a:t>
            </a:r>
            <a:r>
              <a:rPr lang="fr-FR" sz="1800" dirty="0" smtClean="0">
                <a:latin typeface="Calibri" pitchFamily="34" charset="0"/>
                <a:cs typeface="Calibri" pitchFamily="34" charset="0"/>
              </a:rPr>
              <a:t> mettant en cause :</a:t>
            </a:r>
          </a:p>
          <a:p>
            <a:pPr lvl="1" algn="just"/>
            <a:r>
              <a:rPr lang="fr-FR" sz="1400" dirty="0" smtClean="0">
                <a:latin typeface="Calibri" pitchFamily="34" charset="0"/>
                <a:cs typeface="Calibri" pitchFamily="34" charset="0"/>
              </a:rPr>
              <a:t>les véhicules de transport en commun des services routiers réguliers crées pour assurer à titre principal à l’attention des élèves la desserte des établissements d’enseignement (SATPS),</a:t>
            </a:r>
          </a:p>
          <a:p>
            <a:pPr lvl="1" algn="just"/>
            <a:r>
              <a:rPr lang="fr-FR" sz="1400" dirty="0" smtClean="0">
                <a:latin typeface="Calibri" pitchFamily="34" charset="0"/>
                <a:cs typeface="Calibri" pitchFamily="34" charset="0"/>
              </a:rPr>
              <a:t>les véhicules de transport en commun des autres services routiers réguliers publics (SRO) ;</a:t>
            </a:r>
          </a:p>
          <a:p>
            <a:pPr lvl="1" algn="just"/>
            <a:r>
              <a:rPr lang="fr-FR" sz="1400" dirty="0" smtClean="0">
                <a:latin typeface="Calibri" pitchFamily="34" charset="0"/>
                <a:cs typeface="Calibri" pitchFamily="34" charset="0"/>
              </a:rPr>
              <a:t>les véhicules de transport en commun affectés occasionnellement à des transports scolaires, périscolaires ou post scolaires ;</a:t>
            </a:r>
          </a:p>
          <a:p>
            <a:pPr lvl="1" algn="just"/>
            <a:r>
              <a:rPr lang="fr-FR" sz="1400" dirty="0" smtClean="0">
                <a:latin typeface="Calibri" pitchFamily="34" charset="0"/>
                <a:cs typeface="Calibri" pitchFamily="34" charset="0"/>
              </a:rPr>
              <a:t>les véhicules spécialement aménagés (enfants en situation de handicap, …) affectés à un transport scolaire, périscolaire ou post scolaire.</a:t>
            </a:r>
          </a:p>
          <a:p>
            <a:pPr algn="just"/>
            <a:r>
              <a:rPr lang="fr-FR" sz="1800" dirty="0" smtClean="0">
                <a:latin typeface="Calibri" pitchFamily="34" charset="0"/>
                <a:cs typeface="Calibri" pitchFamily="34" charset="0"/>
              </a:rPr>
              <a:t>Les accidents corporels survenant aux enfants et adolescents transportés ou destinés à être transportés dans les conditions prévues plus haut lorsque ces accidents se produisent lors d’une traversée de voie de circulation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dans les instants </a:t>
            </a:r>
            <a:r>
              <a:rPr lang="fr-FR" sz="1800" b="1" u="sng" dirty="0" smtClean="0">
                <a:latin typeface="Calibri" pitchFamily="34" charset="0"/>
                <a:cs typeface="Calibri" pitchFamily="34" charset="0"/>
              </a:rPr>
              <a:t>qui précèdent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la montée dans le véhicule affecté au transport ou </a:t>
            </a:r>
            <a:r>
              <a:rPr lang="fr-FR" sz="1800" b="1" u="sng" dirty="0" smtClean="0">
                <a:latin typeface="Calibri" pitchFamily="34" charset="0"/>
                <a:cs typeface="Calibri" pitchFamily="34" charset="0"/>
              </a:rPr>
              <a:t>qui suivent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la descente du véhicule</a:t>
            </a:r>
            <a:r>
              <a:rPr lang="fr-FR" sz="1800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187624" y="5877272"/>
            <a:ext cx="7776864" cy="523220"/>
          </a:xfrm>
          <a:prstGeom prst="rect">
            <a:avLst/>
          </a:prstGeom>
          <a:solidFill>
            <a:srgbClr val="FFF6D9"/>
          </a:solidFill>
        </p:spPr>
        <p:txBody>
          <a:bodyPr wrap="square" rtlCol="0">
            <a:spAutoFit/>
          </a:bodyPr>
          <a:lstStyle/>
          <a:p>
            <a:pPr algn="just"/>
            <a:r>
              <a:rPr lang="fr-FR" sz="1400" dirty="0" smtClean="0">
                <a:latin typeface="Calibri" pitchFamily="34" charset="0"/>
                <a:cs typeface="Calibri" pitchFamily="34" charset="0"/>
              </a:rPr>
              <a:t>Ne sont donc pas inclus tous les accidents de véhicules au maximum de 9 places (conducteur compris) et tous les accidents de véhicules respectant les critères ci-dessus mais transportant des élèves étrangers.</a:t>
            </a:r>
            <a:endParaRPr lang="fr-FR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fr-FR" smtClean="0"/>
          </a:p>
        </p:txBody>
      </p:sp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</p:nvPr>
        </p:nvGraphicFramePr>
        <p:xfrm>
          <a:off x="1979613" y="765175"/>
          <a:ext cx="6192688" cy="268969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192688"/>
              </a:tblGrid>
              <a:tr h="537939">
                <a:tc>
                  <a:txBody>
                    <a:bodyPr/>
                    <a:lstStyle/>
                    <a:p>
                      <a:r>
                        <a:rPr lang="fr-FR" dirty="0" smtClean="0"/>
                        <a:t>32</a:t>
                      </a:r>
                      <a:endParaRPr lang="fr-FR" dirty="0"/>
                    </a:p>
                  </a:txBody>
                  <a:tcPr/>
                </a:tc>
              </a:tr>
              <a:tr h="537939">
                <a:tc>
                  <a:txBody>
                    <a:bodyPr/>
                    <a:lstStyle/>
                    <a:p>
                      <a:r>
                        <a:rPr lang="fr-FR" dirty="0" smtClean="0"/>
                        <a:t>126</a:t>
                      </a:r>
                      <a:endParaRPr lang="fr-FR" dirty="0"/>
                    </a:p>
                  </a:txBody>
                  <a:tcPr/>
                </a:tc>
              </a:tr>
              <a:tr h="537939">
                <a:tc>
                  <a:txBody>
                    <a:bodyPr/>
                    <a:lstStyle/>
                    <a:p>
                      <a:r>
                        <a:rPr lang="fr-FR" dirty="0" smtClean="0"/>
                        <a:t>3</a:t>
                      </a:r>
                      <a:endParaRPr lang="fr-FR" dirty="0"/>
                    </a:p>
                  </a:txBody>
                  <a:tcPr/>
                </a:tc>
              </a:tr>
              <a:tr h="537939">
                <a:tc>
                  <a:txBody>
                    <a:bodyPr/>
                    <a:lstStyle/>
                    <a:p>
                      <a:r>
                        <a:rPr lang="fr-FR" dirty="0" smtClean="0"/>
                        <a:t>15</a:t>
                      </a:r>
                      <a:endParaRPr lang="fr-FR" dirty="0"/>
                    </a:p>
                  </a:txBody>
                  <a:tcPr/>
                </a:tc>
              </a:tr>
              <a:tr h="537939">
                <a:tc>
                  <a:txBody>
                    <a:bodyPr/>
                    <a:lstStyle/>
                    <a:p>
                      <a:r>
                        <a:rPr lang="fr-FR" dirty="0" smtClean="0"/>
                        <a:t>116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89" name="Picture 2" descr="N:\BUREAUTIQUE\Claudie\CA-GENERAL\CA-PPT\_BASES-PPT\ppt-anateep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90" name="ZoneTexte 6"/>
          <p:cNvSpPr txBox="1">
            <a:spLocks noChangeArrowheads="1"/>
          </p:cNvSpPr>
          <p:nvPr/>
        </p:nvSpPr>
        <p:spPr bwMode="auto">
          <a:xfrm>
            <a:off x="1331640" y="404664"/>
            <a:ext cx="7272337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b="1" dirty="0">
                <a:latin typeface="Tahoma" pitchFamily="34" charset="0"/>
                <a:cs typeface="Tahoma" pitchFamily="34" charset="0"/>
              </a:rPr>
              <a:t>Accidents de transport d’enfants : bilan </a:t>
            </a:r>
            <a:r>
              <a:rPr lang="fr-FR" b="1" dirty="0" smtClean="0">
                <a:latin typeface="Tahoma" pitchFamily="34" charset="0"/>
                <a:cs typeface="Tahoma" pitchFamily="34" charset="0"/>
              </a:rPr>
              <a:t>2020</a:t>
            </a:r>
            <a:endParaRPr lang="fr-FR" b="1" dirty="0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fr-FR" sz="1400" b="1" dirty="0">
                <a:latin typeface="Tahoma" pitchFamily="34" charset="0"/>
                <a:cs typeface="Tahoma" pitchFamily="34" charset="0"/>
              </a:rPr>
              <a:t>(source : ANATEEP)  </a:t>
            </a:r>
          </a:p>
        </p:txBody>
      </p:sp>
      <p:graphicFrame>
        <p:nvGraphicFramePr>
          <p:cNvPr id="10" name="Tableau 9"/>
          <p:cNvGraphicFramePr>
            <a:graphicFrameLocks noGrp="1"/>
          </p:cNvGraphicFramePr>
          <p:nvPr/>
        </p:nvGraphicFramePr>
        <p:xfrm>
          <a:off x="1835696" y="3429000"/>
          <a:ext cx="6096000" cy="177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Tués</a:t>
                      </a:r>
                      <a:endParaRPr lang="fr-FR" sz="160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BH</a:t>
                      </a:r>
                      <a:endParaRPr lang="fr-FR" sz="160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BL</a:t>
                      </a:r>
                      <a:endParaRPr lang="fr-FR" sz="160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60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fr-FR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endParaRPr lang="fr-FR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84</a:t>
                      </a:r>
                      <a:endParaRPr lang="fr-FR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dans</a:t>
                      </a:r>
                      <a:r>
                        <a:rPr lang="fr-FR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le véhicule</a:t>
                      </a:r>
                      <a:endParaRPr lang="fr-FR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</a:t>
                      </a:r>
                      <a:endParaRPr lang="fr-FR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fr-FR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fr-FR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hors du véhicule</a:t>
                      </a:r>
                      <a:endParaRPr lang="fr-FR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</a:t>
                      </a:r>
                      <a:endParaRPr lang="fr-FR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</a:t>
                      </a:r>
                      <a:endParaRPr lang="fr-FR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84</a:t>
                      </a:r>
                      <a:endParaRPr lang="fr-FR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ensemble</a:t>
                      </a:r>
                      <a:endParaRPr lang="fr-FR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1763688" y="1412776"/>
          <a:ext cx="6096000" cy="1783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18542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Total</a:t>
                      </a:r>
                      <a:r>
                        <a:rPr lang="fr-FR" sz="1600" baseline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des accidents </a:t>
                      </a:r>
                      <a:endParaRPr lang="fr-FR" sz="160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75 </a:t>
                      </a:r>
                      <a:r>
                        <a:rPr lang="fr-FR" sz="12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dont 33 sans victime</a:t>
                      </a:r>
                      <a:endParaRPr lang="fr-FR" sz="120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Total des victimes</a:t>
                      </a:r>
                      <a:endParaRPr lang="fr-FR" sz="1600" b="1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92</a:t>
                      </a:r>
                      <a:endParaRPr lang="fr-FR" sz="1600" b="1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Tués </a:t>
                      </a:r>
                      <a:endParaRPr lang="fr-FR" sz="160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</a:t>
                      </a:r>
                      <a:endParaRPr lang="fr-FR" sz="160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mpd="sng">
                      <a:noFill/>
                    </a:lnT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Blessés hospitalisés (BH)</a:t>
                      </a:r>
                      <a:endParaRPr lang="fr-FR" sz="160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</a:t>
                      </a:r>
                      <a:endParaRPr lang="fr-FR" sz="160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Blessés légers (BL)</a:t>
                      </a:r>
                      <a:endParaRPr lang="fr-FR" sz="160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84</a:t>
                      </a:r>
                      <a:endParaRPr lang="fr-FR" sz="160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graphicFrame>
        <p:nvGraphicFramePr>
          <p:cNvPr id="9" name="Tableau 8"/>
          <p:cNvGraphicFramePr>
            <a:graphicFrameLocks noGrp="1"/>
          </p:cNvGraphicFramePr>
          <p:nvPr/>
        </p:nvGraphicFramePr>
        <p:xfrm>
          <a:off x="1979712" y="5373216"/>
          <a:ext cx="5832647" cy="431254"/>
        </p:xfrm>
        <a:graphic>
          <a:graphicData uri="http://schemas.openxmlformats.org/drawingml/2006/table">
            <a:tbl>
              <a:tblPr/>
              <a:tblGrid>
                <a:gridCol w="5832647"/>
              </a:tblGrid>
              <a:tr h="431254">
                <a:tc>
                  <a:txBody>
                    <a:bodyPr/>
                    <a:lstStyle/>
                    <a:p>
                      <a:pPr algn="ctr"/>
                      <a:r>
                        <a:rPr lang="fr-FR" sz="16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Points d’arrêt</a:t>
                      </a:r>
                      <a:r>
                        <a:rPr lang="fr-FR" sz="1600" b="1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: une dangerosité réaffirmée</a:t>
                      </a:r>
                      <a:endParaRPr lang="fr-FR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3175" cmpd="sng">
                      <a:solidFill>
                        <a:schemeClr val="tx1"/>
                      </a:solidFill>
                      <a:prstDash val="solid"/>
                    </a:lnL>
                    <a:lnR w="3175" cmpd="sng">
                      <a:solidFill>
                        <a:schemeClr val="tx1"/>
                      </a:solidFill>
                      <a:prstDash val="solid"/>
                    </a:lnR>
                    <a:lnT w="3175" cmpd="sng">
                      <a:solidFill>
                        <a:schemeClr val="tx1"/>
                      </a:solidFill>
                      <a:prstDash val="solid"/>
                    </a:lnT>
                    <a:lnB w="3175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ZoneTexte 10"/>
          <p:cNvSpPr txBox="1"/>
          <p:nvPr/>
        </p:nvSpPr>
        <p:spPr>
          <a:xfrm>
            <a:off x="1331640" y="6093296"/>
            <a:ext cx="7416824" cy="338554"/>
          </a:xfrm>
          <a:prstGeom prst="rect">
            <a:avLst/>
          </a:prstGeom>
          <a:solidFill>
            <a:srgbClr val="FFF6D9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 smtClean="0">
                <a:latin typeface="Calibri" pitchFamily="34" charset="0"/>
                <a:cs typeface="Calibri" pitchFamily="34" charset="0"/>
              </a:rPr>
              <a:t>Toute reprise de ces statistiques doit faire mention de la source : ANATEEP</a:t>
            </a:r>
            <a:endParaRPr lang="fr-FR" sz="16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èle par défaut">
  <a:themeElements>
    <a:clrScheme name="Modèle par défaut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dèle par défaut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4878</TotalTime>
  <Words>321</Words>
  <Application>Microsoft Office PowerPoint</Application>
  <PresentationFormat>Affichage à l'écran (4:3)</PresentationFormat>
  <Paragraphs>46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Modèle par défaut</vt:lpstr>
      <vt:lpstr>Accidentologie Le bilan 2020</vt:lpstr>
      <vt:lpstr>L’accident de transport en commun d’enfants</vt:lpstr>
      <vt:lpstr>Diapositive 3</vt:lpstr>
    </vt:vector>
  </TitlesOfParts>
  <Company>ANATEEP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paradoxe de la sécurité des transports scolaires  Eric Breton, directeur d’études de l’ANATEEP</dc:title>
  <dc:creator>EB</dc:creator>
  <cp:lastModifiedBy>EB</cp:lastModifiedBy>
  <cp:revision>530</cp:revision>
  <dcterms:created xsi:type="dcterms:W3CDTF">2006-03-08T13:39:42Z</dcterms:created>
  <dcterms:modified xsi:type="dcterms:W3CDTF">2021-02-17T10:21:52Z</dcterms:modified>
</cp:coreProperties>
</file>